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9"/>
  </p:notesMasterIdLst>
  <p:sldIdLst>
    <p:sldId id="262" r:id="rId3"/>
    <p:sldId id="367" r:id="rId4"/>
    <p:sldId id="370" r:id="rId5"/>
    <p:sldId id="372" r:id="rId6"/>
    <p:sldId id="374" r:id="rId7"/>
    <p:sldId id="375" r:id="rId8"/>
    <p:sldId id="378" r:id="rId9"/>
    <p:sldId id="376" r:id="rId10"/>
    <p:sldId id="377" r:id="rId11"/>
    <p:sldId id="380" r:id="rId12"/>
    <p:sldId id="382" r:id="rId13"/>
    <p:sldId id="383" r:id="rId14"/>
    <p:sldId id="384" r:id="rId15"/>
    <p:sldId id="386" r:id="rId16"/>
    <p:sldId id="387" r:id="rId17"/>
    <p:sldId id="3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2" d="100"/>
          <a:sy n="102" d="100"/>
        </p:scale>
        <p:origin x="106" y="41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A81BF-FD5A-4D0F-A4FC-B9BAE2968430}" type="datetimeFigureOut">
              <a:rPr lang="en-US" smtClean="0"/>
              <a:t>9/17/2017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5E723-B541-453A-B58F-353085A3712A}" type="slidenum">
              <a:rPr lang="en-US" smtClean="0"/>
              <a:t>‹#›</a:t>
            </a:fld>
            <a:endParaRPr lang="en-US"/>
          </a:p>
        </p:txBody>
      </p:sp>
    </p:spTree>
    <p:extLst>
      <p:ext uri="{BB962C8B-B14F-4D97-AF65-F5344CB8AC3E}">
        <p14:creationId xmlns:p14="http://schemas.microsoft.com/office/powerpoint/2010/main" val="589556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2089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52275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4744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289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29786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0384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0222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8699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16551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7096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007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7203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81867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9D58EF5-7F53-4A7E-B725-D2A1EBE59FE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55345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58EF5-7F53-4A7E-B725-D2A1EBE5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8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Distinct Experience--</a:t>
            </a:r>
            <a:r>
              <a:rPr lang="en-US" sz="1200" i="1" kern="1200" dirty="0">
                <a:solidFill>
                  <a:schemeClr val="tx1"/>
                </a:solidFill>
                <a:effectLst/>
                <a:latin typeface="+mn-lt"/>
                <a:ea typeface="+mn-ea"/>
                <a:cs typeface="+mn-cs"/>
              </a:rPr>
              <a:t>Sandra</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a:t>
            </a:r>
            <a:r>
              <a:rPr lang="en-US" sz="1200" kern="1200" baseline="0" dirty="0">
                <a:solidFill>
                  <a:schemeClr val="tx1"/>
                </a:solidFill>
                <a:effectLst/>
                <a:latin typeface="+mn-lt"/>
                <a:ea typeface="+mn-ea"/>
                <a:cs typeface="+mn-cs"/>
              </a:rPr>
              <a:t> a lot of pressure for institutions of higher education to create an educational experience that is nice, convenient and possibly even easy.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distinct</a:t>
            </a:r>
            <a:r>
              <a:rPr lang="en-US" sz="1200" kern="1200" baseline="0" dirty="0">
                <a:solidFill>
                  <a:schemeClr val="tx1"/>
                </a:solidFill>
                <a:effectLst/>
                <a:latin typeface="+mn-lt"/>
                <a:ea typeface="+mn-ea"/>
                <a:cs typeface="+mn-cs"/>
              </a:rPr>
              <a:t> experience is memorable and personal. </a:t>
            </a:r>
            <a:r>
              <a:rPr lang="en-US" sz="1200" kern="1200" dirty="0">
                <a:solidFill>
                  <a:schemeClr val="tx1"/>
                </a:solidFill>
                <a:effectLst/>
                <a:latin typeface="+mn-lt"/>
                <a:ea typeface="+mn-ea"/>
                <a:cs typeface="+mn-cs"/>
              </a:rPr>
              <a:t> This is the experience</a:t>
            </a:r>
            <a:r>
              <a:rPr lang="en-US" sz="1200" kern="1200" baseline="0" dirty="0">
                <a:solidFill>
                  <a:schemeClr val="tx1"/>
                </a:solidFill>
                <a:effectLst/>
                <a:latin typeface="+mn-lt"/>
                <a:ea typeface="+mn-ea"/>
                <a:cs typeface="+mn-cs"/>
              </a:rPr>
              <a:t> which will create graduates.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Nice,</a:t>
            </a:r>
            <a:r>
              <a:rPr lang="en-US" sz="1200" kern="1200" baseline="0" dirty="0">
                <a:solidFill>
                  <a:schemeClr val="tx1"/>
                </a:solidFill>
                <a:effectLst/>
                <a:latin typeface="+mn-lt"/>
                <a:ea typeface="+mn-ea"/>
                <a:cs typeface="+mn-cs"/>
              </a:rPr>
              <a:t> convenient and easy is viewed as “</a:t>
            </a:r>
            <a:r>
              <a:rPr lang="en-US" sz="1200" kern="1200" dirty="0">
                <a:solidFill>
                  <a:schemeClr val="tx1"/>
                </a:solidFill>
                <a:effectLst/>
                <a:latin typeface="+mn-lt"/>
                <a:ea typeface="+mn-ea"/>
                <a:cs typeface="+mn-cs"/>
              </a:rPr>
              <a:t>Time well saved”</a:t>
            </a:r>
          </a:p>
          <a:p>
            <a:pPr lvl="1"/>
            <a:endParaRPr lang="en-US" sz="1200" kern="120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Memorable and personal experiences are viewed as “</a:t>
            </a:r>
            <a:r>
              <a:rPr lang="en-US" sz="1200" kern="1200" dirty="0">
                <a:solidFill>
                  <a:schemeClr val="tx1"/>
                </a:solidFill>
                <a:effectLst/>
                <a:latin typeface="+mn-lt"/>
                <a:ea typeface="+mn-ea"/>
                <a:cs typeface="+mn-cs"/>
              </a:rPr>
              <a:t>Time well spent”</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saved equals--time watching the clock; box checking; jumping through hoops; accumulating credits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Time well spent equals—engaged students, engaged faculty, engaged alums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58EF5-7F53-4A7E-B725-D2A1EBE5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15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3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53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608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181600" cy="1143000"/>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609600" y="1600200"/>
            <a:ext cx="51816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Picture Placeholder 5"/>
          <p:cNvSpPr>
            <a:spLocks noGrp="1"/>
          </p:cNvSpPr>
          <p:nvPr>
            <p:ph type="pic" sz="quarter" idx="12"/>
          </p:nvPr>
        </p:nvSpPr>
        <p:spPr>
          <a:xfrm>
            <a:off x="6096000" y="-22781"/>
            <a:ext cx="6096000" cy="6858000"/>
          </a:xfrm>
        </p:spPr>
        <p:txBody>
          <a:bodyPr/>
          <a:lstStyle/>
          <a:p>
            <a:endParaRPr lang="en-US" dirty="0"/>
          </a:p>
        </p:txBody>
      </p:sp>
    </p:spTree>
    <p:extLst>
      <p:ext uri="{BB962C8B-B14F-4D97-AF65-F5344CB8AC3E}">
        <p14:creationId xmlns:p14="http://schemas.microsoft.com/office/powerpoint/2010/main" val="4150365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960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98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797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39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29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858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41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942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853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73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945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78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181600" cy="1143000"/>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609600" y="1600200"/>
            <a:ext cx="51816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Picture Placeholder 5"/>
          <p:cNvSpPr>
            <a:spLocks noGrp="1"/>
          </p:cNvSpPr>
          <p:nvPr>
            <p:ph type="pic" sz="quarter" idx="12"/>
          </p:nvPr>
        </p:nvSpPr>
        <p:spPr>
          <a:xfrm>
            <a:off x="6096000" y="-22781"/>
            <a:ext cx="6096000" cy="6858000"/>
          </a:xfrm>
        </p:spPr>
        <p:txBody>
          <a:bodyPr/>
          <a:lstStyle/>
          <a:p>
            <a:endParaRPr lang="en-US" dirty="0"/>
          </a:p>
        </p:txBody>
      </p:sp>
    </p:spTree>
    <p:extLst>
      <p:ext uri="{BB962C8B-B14F-4D97-AF65-F5344CB8AC3E}">
        <p14:creationId xmlns:p14="http://schemas.microsoft.com/office/powerpoint/2010/main" val="352244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61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859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65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149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63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489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041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510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F7609-704A-4BEF-9E64-DE287423F622}" type="datetimeFigureOut">
              <a:rPr lang="en-US" smtClean="0">
                <a:solidFill>
                  <a:prstClr val="black">
                    <a:tint val="75000"/>
                  </a:prstClr>
                </a:solidFill>
              </a:rPr>
              <a:pPr/>
              <a:t>9/17/2017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B0B0A-216C-495C-8A31-ABD8BB9671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496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1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9842" y="4926117"/>
            <a:ext cx="11789764" cy="1608455"/>
          </a:xfrm>
        </p:spPr>
        <p:txBody>
          <a:bodyPr>
            <a:normAutofit fontScale="90000"/>
          </a:bodyPr>
          <a:lstStyle/>
          <a:p>
            <a:pPr>
              <a:lnSpc>
                <a:spcPct val="100000"/>
              </a:lnSpc>
            </a:pPr>
            <a:r>
              <a:rPr lang="en-US" dirty="0">
                <a:solidFill>
                  <a:srgbClr val="FDD24E"/>
                </a:solidFill>
                <a:latin typeface="Garamond" panose="02020404030301010803" pitchFamily="18" charset="0"/>
              </a:rPr>
              <a:t>Assessment Coordinators Meeting</a:t>
            </a:r>
            <a:br>
              <a:rPr lang="en-US" sz="1800" dirty="0">
                <a:solidFill>
                  <a:srgbClr val="FDD24E"/>
                </a:solidFill>
                <a:latin typeface="Garamond" panose="02020404030301010803" pitchFamily="18" charset="0"/>
              </a:rPr>
            </a:br>
            <a:r>
              <a:rPr lang="en-US" sz="3100" dirty="0">
                <a:solidFill>
                  <a:srgbClr val="FDD24E"/>
                </a:solidFill>
                <a:latin typeface="Garamond" panose="02020404030301010803" pitchFamily="18" charset="0"/>
              </a:rPr>
              <a:t>September 19, 2017</a:t>
            </a:r>
            <a:br>
              <a:rPr lang="en-US" sz="1800" dirty="0">
                <a:solidFill>
                  <a:srgbClr val="FDD24E"/>
                </a:solidFill>
                <a:latin typeface="Garamond" panose="02020404030301010803" pitchFamily="18" charset="0"/>
              </a:rPr>
            </a:br>
            <a:br>
              <a:rPr lang="en-US" sz="3100" dirty="0">
                <a:solidFill>
                  <a:srgbClr val="FDD24E"/>
                </a:solidFill>
                <a:latin typeface="Garamond" panose="02020404030301010803" pitchFamily="18" charset="0"/>
              </a:rPr>
            </a:br>
            <a:br>
              <a:rPr lang="en-US" sz="3100" dirty="0">
                <a:solidFill>
                  <a:srgbClr val="FDD24E"/>
                </a:solidFill>
                <a:latin typeface="Garamond" panose="02020404030301010803" pitchFamily="18" charset="0"/>
              </a:rPr>
            </a:br>
            <a:br>
              <a:rPr lang="en-US" sz="3100" dirty="0">
                <a:solidFill>
                  <a:srgbClr val="FDD24E"/>
                </a:solidFill>
                <a:latin typeface="Garamond" panose="02020404030301010803" pitchFamily="18" charset="0"/>
              </a:rPr>
            </a:br>
            <a:br>
              <a:rPr lang="en-US" sz="3100" dirty="0">
                <a:solidFill>
                  <a:srgbClr val="FDD24E"/>
                </a:solidFill>
                <a:latin typeface="Garamond" panose="02020404030301010803" pitchFamily="18" charset="0"/>
              </a:rPr>
            </a:br>
            <a:r>
              <a:rPr lang="en-US" sz="3100" dirty="0">
                <a:solidFill>
                  <a:srgbClr val="FDD24E"/>
                </a:solidFill>
                <a:latin typeface="Garamond" panose="02020404030301010803" pitchFamily="18" charset="0"/>
              </a:rPr>
              <a:t>Seth Anthony, </a:t>
            </a:r>
            <a:br>
              <a:rPr lang="en-US" sz="3100" dirty="0">
                <a:solidFill>
                  <a:srgbClr val="FDD24E"/>
                </a:solidFill>
                <a:latin typeface="Garamond" panose="02020404030301010803" pitchFamily="18" charset="0"/>
              </a:rPr>
            </a:br>
            <a:r>
              <a:rPr lang="en-US" sz="3100" dirty="0">
                <a:solidFill>
                  <a:srgbClr val="FDD24E"/>
                </a:solidFill>
                <a:latin typeface="Garamond" panose="02020404030301010803" pitchFamily="18" charset="0"/>
              </a:rPr>
              <a:t>Interim Director, Office of Academic Excellence</a:t>
            </a:r>
            <a:br>
              <a:rPr lang="en-US" sz="2000" dirty="0">
                <a:solidFill>
                  <a:srgbClr val="FDD24E"/>
                </a:solidFill>
                <a:latin typeface="Garamond" panose="02020404030301010803" pitchFamily="18" charset="0"/>
              </a:rPr>
            </a:br>
            <a:br>
              <a:rPr lang="en-US" sz="2000" dirty="0">
                <a:solidFill>
                  <a:srgbClr val="FDD24E"/>
                </a:solidFill>
                <a:latin typeface="Garamond" panose="02020404030301010803" pitchFamily="18" charset="0"/>
              </a:rPr>
            </a:br>
            <a:r>
              <a:rPr lang="en-US" sz="3100" dirty="0">
                <a:solidFill>
                  <a:srgbClr val="FDD24E"/>
                </a:solidFill>
                <a:latin typeface="Garamond" panose="02020404030301010803" pitchFamily="18" charset="0"/>
              </a:rPr>
              <a:t>Janette Isaacson, </a:t>
            </a:r>
            <a:br>
              <a:rPr lang="en-US" sz="3100" dirty="0">
                <a:solidFill>
                  <a:srgbClr val="FDD24E"/>
                </a:solidFill>
                <a:latin typeface="Garamond" panose="02020404030301010803" pitchFamily="18" charset="0"/>
              </a:rPr>
            </a:br>
            <a:r>
              <a:rPr lang="en-US" sz="3100" dirty="0">
                <a:solidFill>
                  <a:srgbClr val="FDD24E"/>
                </a:solidFill>
                <a:latin typeface="Garamond" panose="02020404030301010803" pitchFamily="18" charset="0"/>
              </a:rPr>
              <a:t>Chair, Executive Committee of the Assessment Commission</a:t>
            </a:r>
            <a:br>
              <a:rPr lang="en-US" sz="2000" dirty="0">
                <a:solidFill>
                  <a:srgbClr val="FDD24E"/>
                </a:solidFill>
                <a:latin typeface="Garamond" panose="02020404030301010803" pitchFamily="18" charset="0"/>
              </a:rPr>
            </a:br>
            <a:br>
              <a:rPr lang="en-US" sz="2000" dirty="0">
                <a:solidFill>
                  <a:srgbClr val="FDD24E"/>
                </a:solidFill>
                <a:latin typeface="Garamond" panose="02020404030301010803" pitchFamily="18" charset="0"/>
              </a:rPr>
            </a:br>
            <a:r>
              <a:rPr lang="en-US" sz="3100" dirty="0">
                <a:solidFill>
                  <a:srgbClr val="FDD24E"/>
                </a:solidFill>
                <a:latin typeface="Garamond" panose="02020404030301010803" pitchFamily="18" charset="0"/>
              </a:rPr>
              <a:t>Nellie Stewart, </a:t>
            </a:r>
            <a:br>
              <a:rPr lang="en-US" sz="3100" dirty="0">
                <a:solidFill>
                  <a:srgbClr val="FDD24E"/>
                </a:solidFill>
                <a:latin typeface="Garamond" panose="02020404030301010803" pitchFamily="18" charset="0"/>
              </a:rPr>
            </a:br>
            <a:r>
              <a:rPr lang="en-US" sz="3100" dirty="0">
                <a:solidFill>
                  <a:srgbClr val="FDD24E"/>
                </a:solidFill>
                <a:latin typeface="Garamond" panose="02020404030301010803" pitchFamily="18" charset="0"/>
              </a:rPr>
              <a:t>Executive Assistant, Office of Academic Excellence</a:t>
            </a:r>
            <a:br>
              <a:rPr lang="en-US" sz="3100" dirty="0">
                <a:solidFill>
                  <a:srgbClr val="FDD24E"/>
                </a:solidFill>
                <a:latin typeface="Garamond" panose="02020404030301010803" pitchFamily="18" charset="0"/>
              </a:rPr>
            </a:br>
            <a:endParaRPr lang="en-US" sz="2200"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381" y="1673476"/>
            <a:ext cx="5024685" cy="1048739"/>
          </a:xfrm>
          <a:prstGeom prst="rect">
            <a:avLst/>
          </a:prstGeom>
        </p:spPr>
      </p:pic>
    </p:spTree>
    <p:extLst>
      <p:ext uri="{BB962C8B-B14F-4D97-AF65-F5344CB8AC3E}">
        <p14:creationId xmlns:p14="http://schemas.microsoft.com/office/powerpoint/2010/main" val="744269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448853" y="170700"/>
            <a:ext cx="11199450" cy="867268"/>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Finishing your 2016-2017 report in </a:t>
            </a:r>
            <a:r>
              <a:rPr lang="en-US" sz="4000" b="0" dirty="0" err="1">
                <a:solidFill>
                  <a:srgbClr val="FDD24E"/>
                </a:solidFill>
                <a:latin typeface="Garamond" panose="02020404030301010803" pitchFamily="18" charset="0"/>
                <a:ea typeface="+mj-ea"/>
                <a:cs typeface="+mj-cs"/>
              </a:rPr>
              <a:t>LiveText</a:t>
            </a:r>
            <a:endParaRPr lang="en-US" sz="4000" b="0" dirty="0">
              <a:solidFill>
                <a:srgbClr val="FDD24E"/>
              </a:solidFill>
              <a:latin typeface="Garamond" panose="02020404030301010803" pitchFamily="18" charset="0"/>
              <a:ea typeface="+mj-ea"/>
              <a:cs typeface="+mj-cs"/>
            </a:endParaRPr>
          </a:p>
        </p:txBody>
      </p:sp>
      <p:sp>
        <p:nvSpPr>
          <p:cNvPr id="6" name="Rectangle 5">
            <a:extLst>
              <a:ext uri="{FF2B5EF4-FFF2-40B4-BE49-F238E27FC236}">
                <a16:creationId xmlns:a16="http://schemas.microsoft.com/office/drawing/2014/main" id="{D972CE36-1477-465F-846C-1715ABDF111E}"/>
              </a:ext>
            </a:extLst>
          </p:cNvPr>
          <p:cNvSpPr/>
          <p:nvPr/>
        </p:nvSpPr>
        <p:spPr>
          <a:xfrm>
            <a:off x="387177" y="1173461"/>
            <a:ext cx="11335265" cy="5816977"/>
          </a:xfrm>
          <a:prstGeom prst="rect">
            <a:avLst/>
          </a:prstGeom>
        </p:spPr>
        <p:txBody>
          <a:bodyPr wrap="square">
            <a:spAutoFit/>
          </a:bodyPr>
          <a:lstStyle/>
          <a:p>
            <a:r>
              <a:rPr lang="en-US" sz="3200" dirty="0">
                <a:solidFill>
                  <a:schemeClr val="bg1"/>
                </a:solidFill>
                <a:latin typeface="Garamond" panose="02020404030301010803" pitchFamily="18" charset="0"/>
              </a:rPr>
              <a:t>We’re asking all programs to submit their 2016-2017 reports 			in </a:t>
            </a:r>
            <a:r>
              <a:rPr lang="en-US" sz="3200" dirty="0" err="1">
                <a:solidFill>
                  <a:schemeClr val="bg1"/>
                </a:solidFill>
                <a:latin typeface="Garamond" panose="02020404030301010803" pitchFamily="18" charset="0"/>
              </a:rPr>
              <a:t>LiveText</a:t>
            </a:r>
            <a:r>
              <a:rPr lang="en-US" sz="3200" dirty="0">
                <a:solidFill>
                  <a:schemeClr val="bg1"/>
                </a:solidFill>
                <a:latin typeface="Garamond" panose="02020404030301010803" pitchFamily="18" charset="0"/>
              </a:rPr>
              <a:t>, which:</a:t>
            </a:r>
            <a:endParaRPr lang="en-US" sz="2000" dirty="0">
              <a:solidFill>
                <a:schemeClr val="bg1"/>
              </a:solidFill>
              <a:latin typeface="Garamond" panose="02020404030301010803" pitchFamily="18" charset="0"/>
            </a:endParaRPr>
          </a:p>
          <a:p>
            <a:endParaRPr lang="en-US" sz="2000" dirty="0">
              <a:solidFill>
                <a:schemeClr val="bg1"/>
              </a:solidFill>
              <a:latin typeface="Garamond" panose="02020404030301010803" pitchFamily="18" charset="0"/>
            </a:endParaRPr>
          </a:p>
          <a:p>
            <a:pPr marL="684213" indent="-684213"/>
            <a:r>
              <a:rPr lang="en-US" sz="3200" dirty="0">
                <a:solidFill>
                  <a:schemeClr val="bg1"/>
                </a:solidFill>
                <a:latin typeface="Garamond" panose="02020404030301010803" pitchFamily="18" charset="0"/>
              </a:rPr>
              <a:t>- Provides a template, so you’re not organizing and formatting everything in Word, etc. (all you’re doing is documenting).</a:t>
            </a:r>
          </a:p>
          <a:p>
            <a:pPr marL="684213" indent="-684213"/>
            <a:r>
              <a:rPr lang="en-US" sz="3200" dirty="0">
                <a:solidFill>
                  <a:schemeClr val="bg1"/>
                </a:solidFill>
                <a:latin typeface="Garamond" panose="02020404030301010803" pitchFamily="18" charset="0"/>
              </a:rPr>
              <a:t> - Provides structure so you’re not wondering “what comes next”?</a:t>
            </a:r>
          </a:p>
          <a:p>
            <a:pPr marL="684213" indent="-684213"/>
            <a:r>
              <a:rPr lang="en-US" sz="3200" dirty="0">
                <a:solidFill>
                  <a:schemeClr val="bg1"/>
                </a:solidFill>
                <a:latin typeface="Garamond" panose="02020404030301010803" pitchFamily="18" charset="0"/>
              </a:rPr>
              <a:t> - Allows us to guide processes to support and document </a:t>
            </a:r>
            <a:br>
              <a:rPr lang="en-US" sz="3200" dirty="0">
                <a:solidFill>
                  <a:schemeClr val="bg1"/>
                </a:solidFill>
                <a:latin typeface="Garamond" panose="02020404030301010803" pitchFamily="18" charset="0"/>
              </a:rPr>
            </a:br>
            <a:r>
              <a:rPr lang="en-US" sz="3200" b="1" u="sng" dirty="0">
                <a:solidFill>
                  <a:schemeClr val="bg1"/>
                </a:solidFill>
                <a:latin typeface="Garamond" panose="02020404030301010803" pitchFamily="18" charset="0"/>
              </a:rPr>
              <a:t>genuine continuous improvement</a:t>
            </a:r>
            <a:r>
              <a:rPr lang="en-US" sz="3200" dirty="0">
                <a:solidFill>
                  <a:schemeClr val="bg1"/>
                </a:solidFill>
                <a:latin typeface="Garamond" panose="02020404030301010803" pitchFamily="18" charset="0"/>
              </a:rPr>
              <a:t>.</a:t>
            </a:r>
          </a:p>
          <a:p>
            <a:pPr marL="684213" indent="-684213"/>
            <a:r>
              <a:rPr lang="en-US" sz="3200" dirty="0">
                <a:solidFill>
                  <a:schemeClr val="bg1"/>
                </a:solidFill>
                <a:latin typeface="Garamond" panose="02020404030301010803" pitchFamily="18" charset="0"/>
              </a:rPr>
              <a:t> - Focuses faculty effort towards reflecting and acting on data.</a:t>
            </a:r>
            <a:br>
              <a:rPr lang="en-US" sz="3200" dirty="0">
                <a:solidFill>
                  <a:schemeClr val="bg1"/>
                </a:solidFill>
                <a:latin typeface="Garamond" panose="02020404030301010803" pitchFamily="18" charset="0"/>
              </a:rPr>
            </a:br>
            <a:endParaRPr lang="en-US" sz="3200" dirty="0">
              <a:solidFill>
                <a:schemeClr val="bg1"/>
              </a:solidFill>
              <a:latin typeface="Garamond" panose="02020404030301010803" pitchFamily="18" charset="0"/>
            </a:endParaRPr>
          </a:p>
          <a:p>
            <a:r>
              <a:rPr lang="en-US" sz="3200" dirty="0" err="1">
                <a:solidFill>
                  <a:schemeClr val="bg1"/>
                </a:solidFill>
                <a:latin typeface="Garamond" panose="02020404030301010803" pitchFamily="18" charset="0"/>
              </a:rPr>
              <a:t>LiveText</a:t>
            </a:r>
            <a:r>
              <a:rPr lang="en-US" sz="3200" dirty="0">
                <a:solidFill>
                  <a:schemeClr val="bg1"/>
                </a:solidFill>
                <a:latin typeface="Garamond" panose="02020404030301010803" pitchFamily="18" charset="0"/>
              </a:rPr>
              <a:t> processes are </a:t>
            </a:r>
            <a:r>
              <a:rPr lang="en-US" sz="3200" b="1" u="sng" dirty="0">
                <a:solidFill>
                  <a:schemeClr val="bg1"/>
                </a:solidFill>
                <a:latin typeface="Garamond" panose="02020404030301010803" pitchFamily="18" charset="0"/>
              </a:rPr>
              <a:t>not perfect</a:t>
            </a:r>
            <a:r>
              <a:rPr lang="en-US" sz="3200" dirty="0">
                <a:solidFill>
                  <a:schemeClr val="bg1"/>
                </a:solidFill>
                <a:latin typeface="Garamond" panose="02020404030301010803" pitchFamily="18" charset="0"/>
              </a:rPr>
              <a:t>. We hope for lots of feedback. </a:t>
            </a:r>
          </a:p>
          <a:p>
            <a:endParaRPr lang="en-US" sz="32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1409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448853" y="170700"/>
            <a:ext cx="11199450" cy="867268"/>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Directions on using </a:t>
            </a:r>
            <a:r>
              <a:rPr lang="en-US" sz="4000" b="0" dirty="0" err="1">
                <a:solidFill>
                  <a:srgbClr val="FDD24E"/>
                </a:solidFill>
                <a:latin typeface="Garamond" panose="02020404030301010803" pitchFamily="18" charset="0"/>
                <a:ea typeface="+mj-ea"/>
                <a:cs typeface="+mj-cs"/>
              </a:rPr>
              <a:t>LiveText</a:t>
            </a:r>
            <a:endParaRPr lang="en-US" sz="4000" b="0" dirty="0">
              <a:solidFill>
                <a:srgbClr val="FDD24E"/>
              </a:solidFill>
              <a:latin typeface="Garamond" panose="02020404030301010803" pitchFamily="18" charset="0"/>
              <a:ea typeface="+mj-ea"/>
              <a:cs typeface="+mj-cs"/>
            </a:endParaRPr>
          </a:p>
        </p:txBody>
      </p:sp>
      <p:pic>
        <p:nvPicPr>
          <p:cNvPr id="4" name="Picture 3">
            <a:extLst>
              <a:ext uri="{FF2B5EF4-FFF2-40B4-BE49-F238E27FC236}">
                <a16:creationId xmlns:a16="http://schemas.microsoft.com/office/drawing/2014/main" id="{EE412DAB-0FEA-4B5B-B1B8-41B2DD34D01E}"/>
              </a:ext>
            </a:extLst>
          </p:cNvPr>
          <p:cNvPicPr>
            <a:picLocks noChangeAspect="1"/>
          </p:cNvPicPr>
          <p:nvPr/>
        </p:nvPicPr>
        <p:blipFill rotWithShape="1">
          <a:blip r:embed="rId4"/>
          <a:srcRect l="54892" t="8221" r="20409" b="59538"/>
          <a:stretch/>
        </p:blipFill>
        <p:spPr>
          <a:xfrm>
            <a:off x="301520" y="1235548"/>
            <a:ext cx="6316347" cy="2753647"/>
          </a:xfrm>
          <a:prstGeom prst="rect">
            <a:avLst/>
          </a:prstGeom>
        </p:spPr>
      </p:pic>
      <p:pic>
        <p:nvPicPr>
          <p:cNvPr id="3" name="Picture 2">
            <a:extLst>
              <a:ext uri="{FF2B5EF4-FFF2-40B4-BE49-F238E27FC236}">
                <a16:creationId xmlns:a16="http://schemas.microsoft.com/office/drawing/2014/main" id="{2F7A9A05-7919-4FF6-905C-2CC98E002039}"/>
              </a:ext>
            </a:extLst>
          </p:cNvPr>
          <p:cNvPicPr>
            <a:picLocks noChangeAspect="1"/>
          </p:cNvPicPr>
          <p:nvPr/>
        </p:nvPicPr>
        <p:blipFill rotWithShape="1">
          <a:blip r:embed="rId5"/>
          <a:srcRect l="47142" t="7442" r="28" b="4289"/>
          <a:stretch/>
        </p:blipFill>
        <p:spPr>
          <a:xfrm>
            <a:off x="4511710" y="2239796"/>
            <a:ext cx="7516167" cy="4432310"/>
          </a:xfrm>
          <a:prstGeom prst="rect">
            <a:avLst/>
          </a:prstGeom>
        </p:spPr>
      </p:pic>
      <p:sp>
        <p:nvSpPr>
          <p:cNvPr id="5" name="Rectangle 4">
            <a:extLst>
              <a:ext uri="{FF2B5EF4-FFF2-40B4-BE49-F238E27FC236}">
                <a16:creationId xmlns:a16="http://schemas.microsoft.com/office/drawing/2014/main" id="{42E43E34-F45F-44D9-ACD6-8EF1691063A2}"/>
              </a:ext>
            </a:extLst>
          </p:cNvPr>
          <p:cNvSpPr/>
          <p:nvPr/>
        </p:nvSpPr>
        <p:spPr>
          <a:xfrm>
            <a:off x="563818" y="4299599"/>
            <a:ext cx="3685594" cy="1815882"/>
          </a:xfrm>
          <a:prstGeom prst="rect">
            <a:avLst/>
          </a:prstGeom>
        </p:spPr>
        <p:txBody>
          <a:bodyPr wrap="square">
            <a:spAutoFit/>
          </a:bodyPr>
          <a:lstStyle/>
          <a:p>
            <a:r>
              <a:rPr lang="en-US" sz="2800" dirty="0">
                <a:solidFill>
                  <a:schemeClr val="bg1"/>
                </a:solidFill>
                <a:latin typeface="Garamond" panose="02020404030301010803" pitchFamily="18" charset="0"/>
              </a:rPr>
              <a:t>Goal is a </a:t>
            </a:r>
            <a:r>
              <a:rPr lang="en-US" sz="2800" dirty="0" err="1">
                <a:solidFill>
                  <a:schemeClr val="bg1"/>
                </a:solidFill>
                <a:latin typeface="Garamond" panose="02020404030301010803" pitchFamily="18" charset="0"/>
              </a:rPr>
              <a:t>LiveText</a:t>
            </a:r>
            <a:r>
              <a:rPr lang="en-US" sz="2800" dirty="0">
                <a:solidFill>
                  <a:schemeClr val="bg1"/>
                </a:solidFill>
                <a:latin typeface="Garamond" panose="02020404030301010803" pitchFamily="18" charset="0"/>
              </a:rPr>
              <a:t> structure that is entirely self-explanatory! Let us know what’s not clear.</a:t>
            </a:r>
          </a:p>
        </p:txBody>
      </p:sp>
    </p:spTree>
    <p:extLst>
      <p:ext uri="{BB962C8B-B14F-4D97-AF65-F5344CB8AC3E}">
        <p14:creationId xmlns:p14="http://schemas.microsoft.com/office/powerpoint/2010/main" val="383336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448853" y="170700"/>
            <a:ext cx="11199450" cy="867268"/>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Gathering 2017-2018 data in </a:t>
            </a:r>
            <a:r>
              <a:rPr lang="en-US" sz="4000" b="0" dirty="0" err="1">
                <a:solidFill>
                  <a:srgbClr val="FDD24E"/>
                </a:solidFill>
                <a:latin typeface="Garamond" panose="02020404030301010803" pitchFamily="18" charset="0"/>
                <a:ea typeface="+mj-ea"/>
                <a:cs typeface="+mj-cs"/>
              </a:rPr>
              <a:t>LiveText</a:t>
            </a:r>
            <a:endParaRPr lang="en-US" sz="4000" b="0" dirty="0">
              <a:solidFill>
                <a:srgbClr val="FDD24E"/>
              </a:solidFill>
              <a:latin typeface="Garamond" panose="02020404030301010803" pitchFamily="18" charset="0"/>
              <a:ea typeface="+mj-ea"/>
              <a:cs typeface="+mj-cs"/>
            </a:endParaRPr>
          </a:p>
        </p:txBody>
      </p:sp>
      <p:sp>
        <p:nvSpPr>
          <p:cNvPr id="5" name="Rectangle 4">
            <a:extLst>
              <a:ext uri="{FF2B5EF4-FFF2-40B4-BE49-F238E27FC236}">
                <a16:creationId xmlns:a16="http://schemas.microsoft.com/office/drawing/2014/main" id="{8648ED83-FDD4-42FB-B8CF-E1E0A794C7B1}"/>
              </a:ext>
            </a:extLst>
          </p:cNvPr>
          <p:cNvSpPr/>
          <p:nvPr/>
        </p:nvSpPr>
        <p:spPr>
          <a:xfrm>
            <a:off x="387177" y="1173461"/>
            <a:ext cx="11335265" cy="5324535"/>
          </a:xfrm>
          <a:prstGeom prst="rect">
            <a:avLst/>
          </a:prstGeom>
        </p:spPr>
        <p:txBody>
          <a:bodyPr wrap="square">
            <a:spAutoFit/>
          </a:bodyPr>
          <a:lstStyle/>
          <a:p>
            <a:r>
              <a:rPr lang="en-US" sz="3200" dirty="0">
                <a:solidFill>
                  <a:schemeClr val="bg1"/>
                </a:solidFill>
                <a:latin typeface="Garamond" panose="02020404030301010803" pitchFamily="18" charset="0"/>
              </a:rPr>
              <a:t>We’re asking all programs to gather and score their 2017-2018 data		in </a:t>
            </a:r>
            <a:r>
              <a:rPr lang="en-US" sz="3200" dirty="0" err="1">
                <a:solidFill>
                  <a:schemeClr val="bg1"/>
                </a:solidFill>
                <a:latin typeface="Garamond" panose="02020404030301010803" pitchFamily="18" charset="0"/>
              </a:rPr>
              <a:t>LiveText</a:t>
            </a:r>
            <a:r>
              <a:rPr lang="en-US" sz="3200" dirty="0">
                <a:solidFill>
                  <a:schemeClr val="bg1"/>
                </a:solidFill>
                <a:latin typeface="Garamond" panose="02020404030301010803" pitchFamily="18" charset="0"/>
              </a:rPr>
              <a:t>, which:</a:t>
            </a:r>
          </a:p>
          <a:p>
            <a:endParaRPr lang="en-US" sz="32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 - Enables you can to produce summary reports in seconds.</a:t>
            </a:r>
          </a:p>
          <a:p>
            <a:r>
              <a:rPr lang="en-US" sz="3200" dirty="0">
                <a:solidFill>
                  <a:schemeClr val="bg1"/>
                </a:solidFill>
                <a:latin typeface="Garamond" panose="02020404030301010803" pitchFamily="18" charset="0"/>
              </a:rPr>
              <a:t> - Makes it easy for you to drill further down into data.</a:t>
            </a:r>
          </a:p>
          <a:p>
            <a:r>
              <a:rPr lang="en-US" sz="3200" dirty="0">
                <a:solidFill>
                  <a:schemeClr val="bg1"/>
                </a:solidFill>
                <a:latin typeface="Garamond" panose="02020404030301010803" pitchFamily="18" charset="0"/>
              </a:rPr>
              <a:t> - Will make it easy to connect and analyze data across programs.</a:t>
            </a:r>
          </a:p>
          <a:p>
            <a:r>
              <a:rPr lang="en-US" sz="3200" dirty="0">
                <a:solidFill>
                  <a:schemeClr val="bg1"/>
                </a:solidFill>
                <a:latin typeface="Garamond" panose="02020404030301010803" pitchFamily="18" charset="0"/>
              </a:rPr>
              <a:t> - Helps retain student work consistently (accreditation).</a:t>
            </a:r>
          </a:p>
          <a:p>
            <a:endParaRPr lang="en-US" sz="3200" dirty="0">
              <a:solidFill>
                <a:schemeClr val="bg1"/>
              </a:solidFill>
              <a:latin typeface="Garamond" panose="02020404030301010803" pitchFamily="18" charset="0"/>
            </a:endParaRPr>
          </a:p>
          <a:p>
            <a:endParaRPr lang="en-US" sz="3200" dirty="0">
              <a:solidFill>
                <a:schemeClr val="bg1"/>
              </a:solidFill>
              <a:latin typeface="Garamond" panose="02020404030301010803" pitchFamily="18" charset="0"/>
            </a:endParaRPr>
          </a:p>
          <a:p>
            <a:endParaRPr lang="en-US" sz="2000" dirty="0">
              <a:solidFill>
                <a:schemeClr val="bg1"/>
              </a:solidFill>
              <a:latin typeface="Garamond" panose="02020404030301010803" pitchFamily="18" charset="0"/>
            </a:endParaRPr>
          </a:p>
          <a:p>
            <a:endParaRPr lang="en-US" sz="32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99405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448853" y="170700"/>
            <a:ext cx="11199450" cy="867268"/>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Gathering 2017-2018 data in </a:t>
            </a:r>
            <a:r>
              <a:rPr lang="en-US" sz="4000" b="0" dirty="0" err="1">
                <a:solidFill>
                  <a:srgbClr val="FDD24E"/>
                </a:solidFill>
                <a:latin typeface="Garamond" panose="02020404030301010803" pitchFamily="18" charset="0"/>
                <a:ea typeface="+mj-ea"/>
                <a:cs typeface="+mj-cs"/>
              </a:rPr>
              <a:t>LiveText</a:t>
            </a:r>
            <a:endParaRPr lang="en-US" sz="4000" b="0" dirty="0">
              <a:solidFill>
                <a:srgbClr val="FDD24E"/>
              </a:solidFill>
              <a:latin typeface="Garamond" panose="02020404030301010803" pitchFamily="18" charset="0"/>
              <a:ea typeface="+mj-ea"/>
              <a:cs typeface="+mj-cs"/>
            </a:endParaRPr>
          </a:p>
        </p:txBody>
      </p:sp>
      <p:sp>
        <p:nvSpPr>
          <p:cNvPr id="5" name="Rectangle 4">
            <a:extLst>
              <a:ext uri="{FF2B5EF4-FFF2-40B4-BE49-F238E27FC236}">
                <a16:creationId xmlns:a16="http://schemas.microsoft.com/office/drawing/2014/main" id="{8648ED83-FDD4-42FB-B8CF-E1E0A794C7B1}"/>
              </a:ext>
            </a:extLst>
          </p:cNvPr>
          <p:cNvSpPr/>
          <p:nvPr/>
        </p:nvSpPr>
        <p:spPr>
          <a:xfrm>
            <a:off x="387177" y="1173461"/>
            <a:ext cx="11335265" cy="4524315"/>
          </a:xfrm>
          <a:prstGeom prst="rect">
            <a:avLst/>
          </a:prstGeom>
        </p:spPr>
        <p:txBody>
          <a:bodyPr wrap="square">
            <a:spAutoFit/>
          </a:bodyPr>
          <a:lstStyle/>
          <a:p>
            <a:r>
              <a:rPr lang="en-US" sz="3200" dirty="0">
                <a:solidFill>
                  <a:schemeClr val="bg1"/>
                </a:solidFill>
                <a:latin typeface="Garamond" panose="02020404030301010803" pitchFamily="18" charset="0"/>
              </a:rPr>
              <a:t>All you need to know to create an assessment “assignment” is:</a:t>
            </a:r>
          </a:p>
          <a:p>
            <a:r>
              <a:rPr lang="en-US" sz="3200" dirty="0">
                <a:solidFill>
                  <a:schemeClr val="bg1"/>
                </a:solidFill>
                <a:latin typeface="Garamond" panose="02020404030301010803" pitchFamily="18" charset="0"/>
              </a:rPr>
              <a:t>	- the </a:t>
            </a:r>
            <a:r>
              <a:rPr lang="en-US" sz="3200" b="1" u="sng" dirty="0">
                <a:solidFill>
                  <a:schemeClr val="bg1"/>
                </a:solidFill>
                <a:latin typeface="Garamond" panose="02020404030301010803" pitchFamily="18" charset="0"/>
              </a:rPr>
              <a:t>course</a:t>
            </a:r>
            <a:r>
              <a:rPr lang="en-US" sz="3200" dirty="0">
                <a:solidFill>
                  <a:schemeClr val="bg1"/>
                </a:solidFill>
                <a:latin typeface="Garamond" panose="02020404030301010803" pitchFamily="18" charset="0"/>
              </a:rPr>
              <a:t> the assessment activity will be in 	(instructor, term)</a:t>
            </a:r>
          </a:p>
          <a:p>
            <a:r>
              <a:rPr lang="en-US" sz="3200" dirty="0">
                <a:solidFill>
                  <a:schemeClr val="bg1"/>
                </a:solidFill>
                <a:latin typeface="Garamond" panose="02020404030301010803" pitchFamily="18" charset="0"/>
              </a:rPr>
              <a:t>	- the rubric = the way you’re going to score student work</a:t>
            </a:r>
          </a:p>
          <a:p>
            <a:r>
              <a:rPr lang="en-US" sz="3200" dirty="0">
                <a:solidFill>
                  <a:schemeClr val="bg1"/>
                </a:solidFill>
                <a:latin typeface="Garamond" panose="02020404030301010803" pitchFamily="18" charset="0"/>
              </a:rPr>
              <a:t>	</a:t>
            </a:r>
          </a:p>
          <a:p>
            <a:r>
              <a:rPr lang="en-US" sz="3200" dirty="0">
                <a:solidFill>
                  <a:schemeClr val="bg1"/>
                </a:solidFill>
                <a:latin typeface="Garamond" panose="02020404030301010803" pitchFamily="18" charset="0"/>
              </a:rPr>
              <a:t>(Rubrics can be as complex as our ESLO rubrics, or as simple 		as a 3-point scale of “Developing,” “Proficient,” “Exemplary”)</a:t>
            </a:r>
          </a:p>
          <a:p>
            <a:endParaRPr lang="en-US" sz="3200" dirty="0">
              <a:solidFill>
                <a:schemeClr val="bg1"/>
              </a:solidFill>
              <a:latin typeface="Garamond" panose="02020404030301010803" pitchFamily="18" charset="0"/>
            </a:endParaRPr>
          </a:p>
          <a:p>
            <a:pPr marL="461963" indent="-461963"/>
            <a:r>
              <a:rPr lang="en-US" sz="3200" dirty="0">
                <a:solidFill>
                  <a:schemeClr val="bg1"/>
                </a:solidFill>
                <a:latin typeface="Garamond" panose="02020404030301010803" pitchFamily="18" charset="0"/>
              </a:rPr>
              <a:t>You can create your rubrics in </a:t>
            </a:r>
            <a:r>
              <a:rPr lang="en-US" sz="3200" dirty="0" err="1">
                <a:solidFill>
                  <a:schemeClr val="bg1"/>
                </a:solidFill>
                <a:latin typeface="Garamond" panose="02020404030301010803" pitchFamily="18" charset="0"/>
              </a:rPr>
              <a:t>LiveText</a:t>
            </a:r>
            <a:r>
              <a:rPr lang="en-US" sz="3200" dirty="0">
                <a:solidFill>
                  <a:schemeClr val="bg1"/>
                </a:solidFill>
                <a:latin typeface="Garamond" panose="02020404030301010803" pitchFamily="18" charset="0"/>
              </a:rPr>
              <a:t>, or you can provide us this information and we can do this. </a:t>
            </a:r>
          </a:p>
        </p:txBody>
      </p:sp>
    </p:spTree>
    <p:extLst>
      <p:ext uri="{BB962C8B-B14F-4D97-AF65-F5344CB8AC3E}">
        <p14:creationId xmlns:p14="http://schemas.microsoft.com/office/powerpoint/2010/main" val="2755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448853" y="170700"/>
            <a:ext cx="11199450" cy="867268"/>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Directions on creating assignments and rubrics</a:t>
            </a:r>
          </a:p>
        </p:txBody>
      </p:sp>
      <p:sp>
        <p:nvSpPr>
          <p:cNvPr id="5" name="Rectangle 4">
            <a:extLst>
              <a:ext uri="{FF2B5EF4-FFF2-40B4-BE49-F238E27FC236}">
                <a16:creationId xmlns:a16="http://schemas.microsoft.com/office/drawing/2014/main" id="{8648ED83-FDD4-42FB-B8CF-E1E0A794C7B1}"/>
              </a:ext>
            </a:extLst>
          </p:cNvPr>
          <p:cNvSpPr/>
          <p:nvPr/>
        </p:nvSpPr>
        <p:spPr>
          <a:xfrm>
            <a:off x="6410848" y="1344282"/>
            <a:ext cx="5237455" cy="3046988"/>
          </a:xfrm>
          <a:prstGeom prst="rect">
            <a:avLst/>
          </a:prstGeom>
        </p:spPr>
        <p:txBody>
          <a:bodyPr wrap="square">
            <a:spAutoFit/>
          </a:bodyPr>
          <a:lstStyle/>
          <a:p>
            <a:pPr marL="461963" indent="-461963"/>
            <a:r>
              <a:rPr lang="en-US" sz="3200" dirty="0">
                <a:solidFill>
                  <a:schemeClr val="bg1"/>
                </a:solidFill>
                <a:latin typeface="Garamond" panose="02020404030301010803" pitchFamily="18" charset="0"/>
              </a:rPr>
              <a:t>You can create these, or you can provide us this info and we can do this. </a:t>
            </a:r>
          </a:p>
          <a:p>
            <a:pPr marL="461963" indent="-461963"/>
            <a:r>
              <a:rPr lang="en-US" sz="3200" dirty="0">
                <a:solidFill>
                  <a:schemeClr val="bg1"/>
                </a:solidFill>
                <a:latin typeface="Garamond" panose="02020404030301010803" pitchFamily="18" charset="0"/>
              </a:rPr>
              <a:t>(Our goal = lowering barriers, empowering faculty w/data!)</a:t>
            </a:r>
            <a:endParaRPr lang="en-US" sz="2000" dirty="0">
              <a:solidFill>
                <a:schemeClr val="bg1"/>
              </a:solidFill>
              <a:latin typeface="Garamond" panose="02020404030301010803" pitchFamily="18" charset="0"/>
            </a:endParaRPr>
          </a:p>
          <a:p>
            <a:endParaRPr lang="en-US" sz="3200" dirty="0">
              <a:solidFill>
                <a:schemeClr val="bg1"/>
              </a:solidFill>
              <a:latin typeface="Garamond" panose="02020404030301010803" pitchFamily="18" charset="0"/>
            </a:endParaRPr>
          </a:p>
        </p:txBody>
      </p:sp>
      <p:pic>
        <p:nvPicPr>
          <p:cNvPr id="2" name="Picture 1">
            <a:extLst>
              <a:ext uri="{FF2B5EF4-FFF2-40B4-BE49-F238E27FC236}">
                <a16:creationId xmlns:a16="http://schemas.microsoft.com/office/drawing/2014/main" id="{30F1A303-74F1-4929-BB40-D54A6637A12F}"/>
              </a:ext>
            </a:extLst>
          </p:cNvPr>
          <p:cNvPicPr>
            <a:picLocks noChangeAspect="1"/>
          </p:cNvPicPr>
          <p:nvPr/>
        </p:nvPicPr>
        <p:blipFill rotWithShape="1">
          <a:blip r:embed="rId4"/>
          <a:srcRect l="54528" t="8544" r="8383"/>
          <a:stretch/>
        </p:blipFill>
        <p:spPr>
          <a:xfrm>
            <a:off x="448852" y="1131112"/>
            <a:ext cx="5730883" cy="4987738"/>
          </a:xfrm>
          <a:prstGeom prst="rect">
            <a:avLst/>
          </a:prstGeom>
        </p:spPr>
      </p:pic>
    </p:spTree>
    <p:extLst>
      <p:ext uri="{BB962C8B-B14F-4D97-AF65-F5344CB8AC3E}">
        <p14:creationId xmlns:p14="http://schemas.microsoft.com/office/powerpoint/2010/main" val="5778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318224" y="-120703"/>
            <a:ext cx="11199450" cy="867268"/>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Looking further ahead…</a:t>
            </a:r>
          </a:p>
        </p:txBody>
      </p:sp>
      <p:pic>
        <p:nvPicPr>
          <p:cNvPr id="6" name="Picture 5">
            <a:extLst>
              <a:ext uri="{FF2B5EF4-FFF2-40B4-BE49-F238E27FC236}">
                <a16:creationId xmlns:a16="http://schemas.microsoft.com/office/drawing/2014/main" id="{511E5DAE-C919-468B-9B1A-1CCDD47B4FCB}"/>
              </a:ext>
            </a:extLst>
          </p:cNvPr>
          <p:cNvPicPr>
            <a:picLocks noChangeAspect="1"/>
          </p:cNvPicPr>
          <p:nvPr/>
        </p:nvPicPr>
        <p:blipFill rotWithShape="1">
          <a:blip r:embed="rId4"/>
          <a:srcRect l="48215" t="7442" r="1675" b="8492"/>
          <a:stretch/>
        </p:blipFill>
        <p:spPr>
          <a:xfrm>
            <a:off x="834821" y="826952"/>
            <a:ext cx="10822165" cy="6407861"/>
          </a:xfrm>
          <a:prstGeom prst="rect">
            <a:avLst/>
          </a:prstGeom>
        </p:spPr>
      </p:pic>
      <p:sp>
        <p:nvSpPr>
          <p:cNvPr id="3" name="Oval 2">
            <a:extLst>
              <a:ext uri="{FF2B5EF4-FFF2-40B4-BE49-F238E27FC236}">
                <a16:creationId xmlns:a16="http://schemas.microsoft.com/office/drawing/2014/main" id="{88D9221C-2D61-49AE-9232-56EDBF767FE5}"/>
              </a:ext>
            </a:extLst>
          </p:cNvPr>
          <p:cNvSpPr/>
          <p:nvPr/>
        </p:nvSpPr>
        <p:spPr>
          <a:xfrm>
            <a:off x="1091098" y="909330"/>
            <a:ext cx="10754913" cy="738237"/>
          </a:xfrm>
          <a:prstGeom prst="ellipse">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6182E09-B197-45C0-B5E4-C726F363029B}"/>
              </a:ext>
            </a:extLst>
          </p:cNvPr>
          <p:cNvSpPr/>
          <p:nvPr/>
        </p:nvSpPr>
        <p:spPr>
          <a:xfrm>
            <a:off x="864766" y="3375022"/>
            <a:ext cx="10309609" cy="655860"/>
          </a:xfrm>
          <a:prstGeom prst="ellipse">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71AD4A-AC31-45C6-A8E9-FDB15A5C7AE4}"/>
              </a:ext>
            </a:extLst>
          </p:cNvPr>
          <p:cNvSpPr/>
          <p:nvPr/>
        </p:nvSpPr>
        <p:spPr>
          <a:xfrm>
            <a:off x="708455" y="5650206"/>
            <a:ext cx="10622232" cy="734117"/>
          </a:xfrm>
          <a:prstGeom prst="ellipse">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2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48ED83-FDD4-42FB-B8CF-E1E0A794C7B1}"/>
              </a:ext>
            </a:extLst>
          </p:cNvPr>
          <p:cNvSpPr/>
          <p:nvPr/>
        </p:nvSpPr>
        <p:spPr>
          <a:xfrm>
            <a:off x="387177" y="1173461"/>
            <a:ext cx="11598877" cy="3046988"/>
          </a:xfrm>
          <a:prstGeom prst="rect">
            <a:avLst/>
          </a:prstGeom>
        </p:spPr>
        <p:txBody>
          <a:bodyPr wrap="square">
            <a:spAutoFit/>
          </a:bodyPr>
          <a:lstStyle/>
          <a:p>
            <a:r>
              <a:rPr lang="en-US" sz="3200" dirty="0">
                <a:solidFill>
                  <a:schemeClr val="bg1"/>
                </a:solidFill>
                <a:latin typeface="Garamond" panose="02020404030301010803" pitchFamily="18" charset="0"/>
              </a:rPr>
              <a:t>	Academic assessment is about caring for our students,</a:t>
            </a:r>
            <a:br>
              <a:rPr lang="en-US" sz="3200" dirty="0">
                <a:solidFill>
                  <a:schemeClr val="bg1"/>
                </a:solidFill>
                <a:latin typeface="Garamond" panose="02020404030301010803" pitchFamily="18" charset="0"/>
              </a:rPr>
            </a:br>
            <a:r>
              <a:rPr lang="en-US" sz="3200" dirty="0">
                <a:solidFill>
                  <a:schemeClr val="bg1"/>
                </a:solidFill>
                <a:latin typeface="Garamond" panose="02020404030301010803" pitchFamily="18" charset="0"/>
              </a:rPr>
              <a:t>		ensuring that we serve them well and </a:t>
            </a:r>
            <a:br>
              <a:rPr lang="en-US" sz="3200" dirty="0">
                <a:solidFill>
                  <a:schemeClr val="bg1"/>
                </a:solidFill>
                <a:latin typeface="Garamond" panose="02020404030301010803" pitchFamily="18" charset="0"/>
              </a:rPr>
            </a:br>
            <a:r>
              <a:rPr lang="en-US" sz="3200" dirty="0">
                <a:solidFill>
                  <a:schemeClr val="bg1"/>
                </a:solidFill>
                <a:latin typeface="Garamond" panose="02020404030301010803" pitchFamily="18" charset="0"/>
              </a:rPr>
              <a:t>			     that our curricula accomplish our goals for them.</a:t>
            </a:r>
          </a:p>
          <a:p>
            <a:endParaRPr lang="en-US" sz="3200" dirty="0">
              <a:solidFill>
                <a:schemeClr val="bg1"/>
              </a:solidFill>
              <a:latin typeface="Garamond" panose="02020404030301010803" pitchFamily="18" charset="0"/>
            </a:endParaRPr>
          </a:p>
          <a:p>
            <a:endParaRPr lang="en-US" sz="32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As assessment coordinators, </a:t>
            </a:r>
            <a:r>
              <a:rPr lang="en-US" sz="3200" b="1" u="sng" dirty="0">
                <a:solidFill>
                  <a:schemeClr val="bg1"/>
                </a:solidFill>
                <a:latin typeface="Garamond" panose="02020404030301010803" pitchFamily="18" charset="0"/>
              </a:rPr>
              <a:t>thank you </a:t>
            </a:r>
            <a:r>
              <a:rPr lang="en-US" sz="3200" dirty="0">
                <a:solidFill>
                  <a:schemeClr val="bg1"/>
                </a:solidFill>
                <a:latin typeface="Garamond" panose="02020404030301010803" pitchFamily="18" charset="0"/>
              </a:rPr>
              <a:t>for your leadership in this area! </a:t>
            </a:r>
          </a:p>
        </p:txBody>
      </p:sp>
    </p:spTree>
    <p:extLst>
      <p:ext uri="{BB962C8B-B14F-4D97-AF65-F5344CB8AC3E}">
        <p14:creationId xmlns:p14="http://schemas.microsoft.com/office/powerpoint/2010/main" val="4200431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5" name="Rectangle 4"/>
          <p:cNvSpPr/>
          <p:nvPr/>
        </p:nvSpPr>
        <p:spPr>
          <a:xfrm>
            <a:off x="501669" y="1451724"/>
            <a:ext cx="11239500" cy="4801314"/>
          </a:xfrm>
          <a:prstGeom prst="rect">
            <a:avLst/>
          </a:prstGeom>
        </p:spPr>
        <p:txBody>
          <a:bodyPr wrap="square">
            <a:spAutoFit/>
          </a:bodyPr>
          <a:lstStyle/>
          <a:p>
            <a:r>
              <a:rPr lang="en-US" sz="3200" dirty="0">
                <a:solidFill>
                  <a:schemeClr val="bg1"/>
                </a:solidFill>
                <a:latin typeface="Garamond" panose="02020404030301010803" pitchFamily="18" charset="0"/>
              </a:rPr>
              <a:t>(1) Make sure you as program assessment coordinators</a:t>
            </a:r>
            <a:br>
              <a:rPr lang="en-US" sz="3200" dirty="0">
                <a:solidFill>
                  <a:schemeClr val="bg1"/>
                </a:solidFill>
                <a:latin typeface="Garamond" panose="02020404030301010803" pitchFamily="18" charset="0"/>
              </a:rPr>
            </a:br>
            <a:r>
              <a:rPr lang="en-US" sz="3200" dirty="0">
                <a:solidFill>
                  <a:schemeClr val="bg1"/>
                </a:solidFill>
                <a:latin typeface="Garamond" panose="02020404030301010803" pitchFamily="18" charset="0"/>
              </a:rPr>
              <a:t> 	have the information you need to lead assessment					 activity in your departments (particularly fall term).</a:t>
            </a:r>
            <a:endParaRPr lang="en-US"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(2) Let you know that we </a:t>
            </a:r>
            <a:r>
              <a:rPr lang="en-US" sz="3200" u="sng" dirty="0">
                <a:solidFill>
                  <a:schemeClr val="bg1"/>
                </a:solidFill>
                <a:latin typeface="Garamond" panose="02020404030301010803" pitchFamily="18" charset="0"/>
              </a:rPr>
              <a:t>want</a:t>
            </a:r>
            <a:r>
              <a:rPr lang="en-US" sz="3200" dirty="0">
                <a:solidFill>
                  <a:schemeClr val="bg1"/>
                </a:solidFill>
                <a:latin typeface="Garamond" panose="02020404030301010803" pitchFamily="18" charset="0"/>
              </a:rPr>
              <a:t> your input. </a:t>
            </a:r>
          </a:p>
          <a:p>
            <a:r>
              <a:rPr lang="en-US" sz="3200" dirty="0">
                <a:solidFill>
                  <a:schemeClr val="bg1"/>
                </a:solidFill>
                <a:latin typeface="Garamond" panose="02020404030301010803" pitchFamily="18" charset="0"/>
              </a:rPr>
              <a:t>	Given many transitions (to </a:t>
            </a:r>
            <a:r>
              <a:rPr lang="en-US" sz="3200" dirty="0" err="1">
                <a:solidFill>
                  <a:schemeClr val="bg1"/>
                </a:solidFill>
                <a:latin typeface="Garamond" panose="02020404030301010803" pitchFamily="18" charset="0"/>
              </a:rPr>
              <a:t>LiveText</a:t>
            </a:r>
            <a:r>
              <a:rPr lang="en-US" sz="3200" dirty="0">
                <a:solidFill>
                  <a:schemeClr val="bg1"/>
                </a:solidFill>
                <a:latin typeface="Garamond" panose="02020404030301010803" pitchFamily="18" charset="0"/>
              </a:rPr>
              <a:t>, </a:t>
            </a:r>
            <a:r>
              <a:rPr lang="en-US" sz="3200" dirty="0" err="1">
                <a:solidFill>
                  <a:schemeClr val="bg1"/>
                </a:solidFill>
                <a:latin typeface="Garamond" panose="02020404030301010803" pitchFamily="18" charset="0"/>
              </a:rPr>
              <a:t>univ.</a:t>
            </a:r>
            <a:r>
              <a:rPr lang="en-US" sz="3200" dirty="0">
                <a:solidFill>
                  <a:schemeClr val="bg1"/>
                </a:solidFill>
                <a:latin typeface="Garamond" panose="02020404030301010803" pitchFamily="18" charset="0"/>
              </a:rPr>
              <a:t> leadership, etc., )			 now is the time to ask:</a:t>
            </a:r>
          </a:p>
          <a:p>
            <a:r>
              <a:rPr lang="en-US" sz="3200" dirty="0">
                <a:solidFill>
                  <a:schemeClr val="bg1"/>
                </a:solidFill>
                <a:latin typeface="Garamond" panose="02020404030301010803" pitchFamily="18" charset="0"/>
              </a:rPr>
              <a:t>	Are our academic assessment operations serving 		</a:t>
            </a:r>
            <a:br>
              <a:rPr lang="en-US" sz="3200" dirty="0">
                <a:solidFill>
                  <a:schemeClr val="bg1"/>
                </a:solidFill>
                <a:latin typeface="Garamond" panose="02020404030301010803" pitchFamily="18" charset="0"/>
              </a:rPr>
            </a:br>
            <a:r>
              <a:rPr lang="en-US" sz="3200" dirty="0">
                <a:solidFill>
                  <a:schemeClr val="bg1"/>
                </a:solidFill>
                <a:latin typeface="Garamond" panose="02020404030301010803" pitchFamily="18" charset="0"/>
              </a:rPr>
              <a:t>		</a:t>
            </a:r>
            <a:r>
              <a:rPr lang="en-US" sz="3200" b="1" u="sng" dirty="0">
                <a:solidFill>
                  <a:schemeClr val="bg1"/>
                </a:solidFill>
                <a:latin typeface="Garamond" panose="02020404030301010803" pitchFamily="18" charset="0"/>
              </a:rPr>
              <a:t>genuine continuous improvement</a:t>
            </a:r>
            <a:r>
              <a:rPr lang="en-US" sz="3200" dirty="0">
                <a:solidFill>
                  <a:schemeClr val="bg1"/>
                </a:solidFill>
                <a:latin typeface="Garamond" panose="02020404030301010803" pitchFamily="18" charset="0"/>
              </a:rPr>
              <a:t> 						of our academic 	programs?</a:t>
            </a:r>
          </a:p>
        </p:txBody>
      </p:sp>
      <p:sp>
        <p:nvSpPr>
          <p:cNvPr id="16" name="Text Placeholder 8"/>
          <p:cNvSpPr>
            <a:spLocks noGrp="1"/>
          </p:cNvSpPr>
          <p:nvPr>
            <p:ph type="body" sz="quarter" idx="3"/>
          </p:nvPr>
        </p:nvSpPr>
        <p:spPr>
          <a:xfrm>
            <a:off x="1206520" y="270921"/>
            <a:ext cx="9829799" cy="750572"/>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Goals for Today</a:t>
            </a:r>
          </a:p>
        </p:txBody>
      </p:sp>
    </p:spTree>
    <p:extLst>
      <p:ext uri="{BB962C8B-B14F-4D97-AF65-F5344CB8AC3E}">
        <p14:creationId xmlns:p14="http://schemas.microsoft.com/office/powerpoint/2010/main" val="1986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5" name="Rectangle 4"/>
          <p:cNvSpPr/>
          <p:nvPr/>
        </p:nvSpPr>
        <p:spPr>
          <a:xfrm>
            <a:off x="433090" y="570482"/>
            <a:ext cx="11239500" cy="6986528"/>
          </a:xfrm>
          <a:prstGeom prst="rect">
            <a:avLst/>
          </a:prstGeom>
        </p:spPr>
        <p:txBody>
          <a:bodyPr wrap="square">
            <a:spAutoFit/>
          </a:bodyPr>
          <a:lstStyle/>
          <a:p>
            <a:r>
              <a:rPr lang="en-US" sz="3200" dirty="0">
                <a:solidFill>
                  <a:schemeClr val="bg1"/>
                </a:solidFill>
                <a:latin typeface="Garamond" panose="02020404030301010803" pitchFamily="18" charset="0"/>
              </a:rPr>
              <a:t>NWCCU Year Seven Report: (Spring 2016) </a:t>
            </a:r>
          </a:p>
          <a:p>
            <a:r>
              <a:rPr lang="en-US" sz="3200" dirty="0">
                <a:solidFill>
                  <a:schemeClr val="bg1"/>
                </a:solidFill>
                <a:latin typeface="Garamond" panose="02020404030301010803" pitchFamily="18" charset="0"/>
              </a:rPr>
              <a:t>	“The evaluation committee could not conclude, however, that the institution regularly reviews its assessment processes to ensure that they </a:t>
            </a:r>
            <a:r>
              <a:rPr lang="en-US" sz="3200" b="1" u="sng" dirty="0">
                <a:solidFill>
                  <a:schemeClr val="bg1"/>
                </a:solidFill>
                <a:latin typeface="Garamond" panose="02020404030301010803" pitchFamily="18" charset="0"/>
              </a:rPr>
              <a:t>appraise authentic achievements </a:t>
            </a:r>
            <a:r>
              <a:rPr lang="en-US" sz="3200" dirty="0">
                <a:solidFill>
                  <a:schemeClr val="bg1"/>
                </a:solidFill>
                <a:latin typeface="Garamond" panose="02020404030301010803" pitchFamily="18" charset="0"/>
              </a:rPr>
              <a:t>and yield meaningful results that </a:t>
            </a:r>
            <a:r>
              <a:rPr lang="en-US" sz="3200" b="1" u="sng" dirty="0">
                <a:solidFill>
                  <a:schemeClr val="bg1"/>
                </a:solidFill>
                <a:latin typeface="Garamond" panose="02020404030301010803" pitchFamily="18" charset="0"/>
              </a:rPr>
              <a:t>lead to improvement</a:t>
            </a:r>
            <a:r>
              <a:rPr lang="en-US" sz="3200" dirty="0">
                <a:solidFill>
                  <a:schemeClr val="bg1"/>
                </a:solidFill>
                <a:latin typeface="Garamond" panose="02020404030301010803" pitchFamily="18" charset="0"/>
              </a:rPr>
              <a:t>.”</a:t>
            </a:r>
          </a:p>
          <a:p>
            <a:endParaRPr lang="en-US" sz="32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If our assessment processes are not doing this,</a:t>
            </a:r>
          </a:p>
          <a:p>
            <a:r>
              <a:rPr lang="en-US" sz="3200" b="1" dirty="0">
                <a:solidFill>
                  <a:schemeClr val="bg1"/>
                </a:solidFill>
                <a:latin typeface="Garamond" panose="02020404030301010803" pitchFamily="18" charset="0"/>
              </a:rPr>
              <a:t>	</a:t>
            </a:r>
            <a:r>
              <a:rPr lang="en-US" sz="3200" b="1" u="sng" dirty="0">
                <a:solidFill>
                  <a:schemeClr val="bg1"/>
                </a:solidFill>
                <a:latin typeface="Garamond" panose="02020404030301010803" pitchFamily="18" charset="0"/>
              </a:rPr>
              <a:t>tell us</a:t>
            </a:r>
            <a:r>
              <a:rPr lang="en-US" sz="3200" dirty="0">
                <a:solidFill>
                  <a:schemeClr val="bg1"/>
                </a:solidFill>
                <a:latin typeface="Garamond" panose="02020404030301010803" pitchFamily="18" charset="0"/>
              </a:rPr>
              <a:t> (Office of Academic Excellence, Assessment Exec.).</a:t>
            </a:r>
          </a:p>
          <a:p>
            <a:endParaRPr lang="en-US" sz="32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We need to revise our processes so that they do.</a:t>
            </a:r>
          </a:p>
          <a:p>
            <a:endParaRPr lang="en-US" sz="32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(Our accreditor says so, and it’s the right thing to do.)</a:t>
            </a:r>
          </a:p>
          <a:p>
            <a:pPr algn="ctr"/>
            <a:endParaRPr lang="en-US" sz="3200" dirty="0">
              <a:solidFill>
                <a:schemeClr val="bg1"/>
              </a:solidFill>
              <a:latin typeface="Garamond" panose="02020404030301010803" pitchFamily="18" charset="0"/>
            </a:endParaRPr>
          </a:p>
          <a:p>
            <a:pPr algn="ctr"/>
            <a:endParaRPr lang="en-US" sz="32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80241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1206521" y="-85192"/>
            <a:ext cx="9829799" cy="999745"/>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www.oit.edu/provost/assessment</a:t>
            </a:r>
          </a:p>
        </p:txBody>
      </p:sp>
      <p:pic>
        <p:nvPicPr>
          <p:cNvPr id="4" name="Picture 3">
            <a:extLst>
              <a:ext uri="{FF2B5EF4-FFF2-40B4-BE49-F238E27FC236}">
                <a16:creationId xmlns:a16="http://schemas.microsoft.com/office/drawing/2014/main" id="{21CC69BA-F331-450A-8943-BBCD577A92ED}"/>
              </a:ext>
            </a:extLst>
          </p:cNvPr>
          <p:cNvPicPr>
            <a:picLocks noChangeAspect="1"/>
          </p:cNvPicPr>
          <p:nvPr/>
        </p:nvPicPr>
        <p:blipFill rotWithShape="1">
          <a:blip r:embed="rId4"/>
          <a:srcRect l="48157" t="8131" r="1523" b="5375"/>
          <a:stretch/>
        </p:blipFill>
        <p:spPr>
          <a:xfrm>
            <a:off x="1257300" y="914553"/>
            <a:ext cx="9361053" cy="5679128"/>
          </a:xfrm>
          <a:prstGeom prst="rect">
            <a:avLst/>
          </a:prstGeom>
        </p:spPr>
      </p:pic>
      <p:sp>
        <p:nvSpPr>
          <p:cNvPr id="6" name="Oval 5">
            <a:extLst>
              <a:ext uri="{FF2B5EF4-FFF2-40B4-BE49-F238E27FC236}">
                <a16:creationId xmlns:a16="http://schemas.microsoft.com/office/drawing/2014/main" id="{E43853B4-2F1C-4805-BC23-B2C727EE9F7E}"/>
              </a:ext>
            </a:extLst>
          </p:cNvPr>
          <p:cNvSpPr/>
          <p:nvPr/>
        </p:nvSpPr>
        <p:spPr>
          <a:xfrm flipV="1">
            <a:off x="1206521" y="5404021"/>
            <a:ext cx="3632886" cy="700215"/>
          </a:xfrm>
          <a:prstGeom prst="ellipse">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1206521" y="-85192"/>
            <a:ext cx="9829799" cy="999745"/>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www.oit.edu/provost/assessment</a:t>
            </a:r>
          </a:p>
        </p:txBody>
      </p:sp>
      <p:pic>
        <p:nvPicPr>
          <p:cNvPr id="2" name="Picture 1">
            <a:extLst>
              <a:ext uri="{FF2B5EF4-FFF2-40B4-BE49-F238E27FC236}">
                <a16:creationId xmlns:a16="http://schemas.microsoft.com/office/drawing/2014/main" id="{629AA380-A7F5-4FC6-9831-4DFFF16FE822}"/>
              </a:ext>
            </a:extLst>
          </p:cNvPr>
          <p:cNvPicPr>
            <a:picLocks noChangeAspect="1"/>
          </p:cNvPicPr>
          <p:nvPr/>
        </p:nvPicPr>
        <p:blipFill rotWithShape="1">
          <a:blip r:embed="rId4"/>
          <a:srcRect l="47770" t="9294" r="575" b="4909"/>
          <a:stretch/>
        </p:blipFill>
        <p:spPr>
          <a:xfrm>
            <a:off x="1263673" y="1028700"/>
            <a:ext cx="9476142" cy="5554980"/>
          </a:xfrm>
          <a:prstGeom prst="rect">
            <a:avLst/>
          </a:prstGeom>
        </p:spPr>
      </p:pic>
      <p:sp>
        <p:nvSpPr>
          <p:cNvPr id="5" name="Oval 4">
            <a:extLst>
              <a:ext uri="{FF2B5EF4-FFF2-40B4-BE49-F238E27FC236}">
                <a16:creationId xmlns:a16="http://schemas.microsoft.com/office/drawing/2014/main" id="{DAA63A8F-DAEB-484C-9E4E-95DE48B378C2}"/>
              </a:ext>
            </a:extLst>
          </p:cNvPr>
          <p:cNvSpPr/>
          <p:nvPr/>
        </p:nvSpPr>
        <p:spPr>
          <a:xfrm flipV="1">
            <a:off x="9094573" y="4193058"/>
            <a:ext cx="1346564" cy="1795849"/>
          </a:xfrm>
          <a:prstGeom prst="ellipse">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322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172355" y="-93429"/>
            <a:ext cx="3358055" cy="4261775"/>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For your department meetings tomorrow…</a:t>
            </a:r>
          </a:p>
          <a:p>
            <a:pPr algn="ctr">
              <a:spcBef>
                <a:spcPct val="0"/>
              </a:spcBef>
            </a:pPr>
            <a:endParaRPr lang="en-US" sz="4000" b="0" dirty="0">
              <a:solidFill>
                <a:srgbClr val="FDD24E"/>
              </a:solidFill>
              <a:latin typeface="Garamond" panose="02020404030301010803" pitchFamily="18" charset="0"/>
              <a:ea typeface="+mj-ea"/>
              <a:cs typeface="+mj-cs"/>
            </a:endParaRPr>
          </a:p>
          <a:p>
            <a:pPr algn="ctr">
              <a:spcBef>
                <a:spcPct val="0"/>
              </a:spcBef>
            </a:pPr>
            <a:r>
              <a:rPr lang="en-US" sz="4000" b="0" dirty="0">
                <a:solidFill>
                  <a:srgbClr val="FDD24E"/>
                </a:solidFill>
                <a:latin typeface="Garamond" panose="02020404030301010803" pitchFamily="18" charset="0"/>
                <a:ea typeface="+mj-ea"/>
                <a:cs typeface="+mj-cs"/>
              </a:rPr>
              <a:t>(accessing your program data)</a:t>
            </a:r>
          </a:p>
        </p:txBody>
      </p:sp>
      <p:grpSp>
        <p:nvGrpSpPr>
          <p:cNvPr id="6" name="Group 5">
            <a:extLst>
              <a:ext uri="{FF2B5EF4-FFF2-40B4-BE49-F238E27FC236}">
                <a16:creationId xmlns:a16="http://schemas.microsoft.com/office/drawing/2014/main" id="{006C2C4D-8CC9-4EEB-9EBB-0A5B3E4BB8DE}"/>
              </a:ext>
            </a:extLst>
          </p:cNvPr>
          <p:cNvGrpSpPr/>
          <p:nvPr/>
        </p:nvGrpSpPr>
        <p:grpSpPr>
          <a:xfrm>
            <a:off x="3677764" y="260284"/>
            <a:ext cx="4887311" cy="6330211"/>
            <a:chOff x="906763" y="1728788"/>
            <a:chExt cx="3011215" cy="4121943"/>
          </a:xfrm>
        </p:grpSpPr>
        <p:pic>
          <p:nvPicPr>
            <p:cNvPr id="3" name="Picture 2">
              <a:extLst>
                <a:ext uri="{FF2B5EF4-FFF2-40B4-BE49-F238E27FC236}">
                  <a16:creationId xmlns:a16="http://schemas.microsoft.com/office/drawing/2014/main" id="{313783AC-74F5-4FED-B33C-6953FB8F4542}"/>
                </a:ext>
              </a:extLst>
            </p:cNvPr>
            <p:cNvPicPr>
              <a:picLocks noChangeAspect="1"/>
            </p:cNvPicPr>
            <p:nvPr/>
          </p:nvPicPr>
          <p:blipFill rotWithShape="1">
            <a:blip r:embed="rId4"/>
            <a:srcRect l="54892" t="8221" r="20409" b="4570"/>
            <a:stretch/>
          </p:blipFill>
          <p:spPr>
            <a:xfrm>
              <a:off x="906764" y="1728788"/>
              <a:ext cx="3011214" cy="3752685"/>
            </a:xfrm>
            <a:prstGeom prst="rect">
              <a:avLst/>
            </a:prstGeom>
          </p:spPr>
        </p:pic>
        <p:pic>
          <p:nvPicPr>
            <p:cNvPr id="4" name="Picture 3">
              <a:extLst>
                <a:ext uri="{FF2B5EF4-FFF2-40B4-BE49-F238E27FC236}">
                  <a16:creationId xmlns:a16="http://schemas.microsoft.com/office/drawing/2014/main" id="{DAFA57ED-A7A4-43C2-8906-7C5267C9FABF}"/>
                </a:ext>
              </a:extLst>
            </p:cNvPr>
            <p:cNvPicPr>
              <a:picLocks noChangeAspect="1"/>
            </p:cNvPicPr>
            <p:nvPr/>
          </p:nvPicPr>
          <p:blipFill rotWithShape="1">
            <a:blip r:embed="rId5"/>
            <a:srcRect l="54893" t="40291" r="20408" b="39439"/>
            <a:stretch/>
          </p:blipFill>
          <p:spPr>
            <a:xfrm>
              <a:off x="906763" y="4978488"/>
              <a:ext cx="3011215" cy="872243"/>
            </a:xfrm>
            <a:prstGeom prst="rect">
              <a:avLst/>
            </a:prstGeom>
          </p:spPr>
        </p:pic>
      </p:grpSp>
      <p:pic>
        <p:nvPicPr>
          <p:cNvPr id="7" name="Picture 6">
            <a:extLst>
              <a:ext uri="{FF2B5EF4-FFF2-40B4-BE49-F238E27FC236}">
                <a16:creationId xmlns:a16="http://schemas.microsoft.com/office/drawing/2014/main" id="{2D95DC84-A5A0-48EB-A8DD-3AD54F99DE8A}"/>
              </a:ext>
            </a:extLst>
          </p:cNvPr>
          <p:cNvPicPr>
            <a:picLocks noChangeAspect="1"/>
          </p:cNvPicPr>
          <p:nvPr/>
        </p:nvPicPr>
        <p:blipFill rotWithShape="1">
          <a:blip r:embed="rId6"/>
          <a:srcRect l="55086" t="21139" r="20474" b="4302"/>
          <a:stretch/>
        </p:blipFill>
        <p:spPr>
          <a:xfrm>
            <a:off x="6503275" y="1066881"/>
            <a:ext cx="4887311" cy="5262263"/>
          </a:xfrm>
          <a:prstGeom prst="rect">
            <a:avLst/>
          </a:prstGeom>
          <a:ln w="19050">
            <a:solidFill>
              <a:schemeClr val="tx1"/>
            </a:solidFill>
          </a:ln>
        </p:spPr>
      </p:pic>
    </p:spTree>
    <p:extLst>
      <p:ext uri="{BB962C8B-B14F-4D97-AF65-F5344CB8AC3E}">
        <p14:creationId xmlns:p14="http://schemas.microsoft.com/office/powerpoint/2010/main" val="42390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53437" y="1010960"/>
            <a:ext cx="3358055" cy="5319502"/>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For your department meetings tomorrow…</a:t>
            </a:r>
          </a:p>
          <a:p>
            <a:pPr algn="ctr">
              <a:spcBef>
                <a:spcPct val="0"/>
              </a:spcBef>
            </a:pPr>
            <a:endParaRPr lang="en-US" sz="4000" b="0" dirty="0">
              <a:solidFill>
                <a:srgbClr val="FDD24E"/>
              </a:solidFill>
              <a:latin typeface="Garamond" panose="02020404030301010803" pitchFamily="18" charset="0"/>
              <a:ea typeface="+mj-ea"/>
              <a:cs typeface="+mj-cs"/>
            </a:endParaRPr>
          </a:p>
          <a:p>
            <a:pPr algn="ctr">
              <a:spcBef>
                <a:spcPct val="0"/>
              </a:spcBef>
            </a:pPr>
            <a:r>
              <a:rPr lang="en-US" sz="4000" b="0" dirty="0">
                <a:solidFill>
                  <a:srgbClr val="FDD24E"/>
                </a:solidFill>
                <a:latin typeface="Garamond" panose="02020404030301010803" pitchFamily="18" charset="0"/>
                <a:ea typeface="+mj-ea"/>
                <a:cs typeface="+mj-cs"/>
              </a:rPr>
              <a:t>(identifying course for ESLO data collection:</a:t>
            </a:r>
          </a:p>
          <a:p>
            <a:pPr algn="ctr">
              <a:spcBef>
                <a:spcPct val="0"/>
              </a:spcBef>
            </a:pPr>
            <a:r>
              <a:rPr lang="en-US" sz="4000" b="0" dirty="0">
                <a:solidFill>
                  <a:srgbClr val="FDD24E"/>
                </a:solidFill>
                <a:latin typeface="Garamond" panose="02020404030301010803" pitchFamily="18" charset="0"/>
                <a:ea typeface="+mj-ea"/>
                <a:cs typeface="+mj-cs"/>
              </a:rPr>
              <a:t>Inquiry &amp; Analysis)</a:t>
            </a:r>
          </a:p>
        </p:txBody>
      </p:sp>
      <p:pic>
        <p:nvPicPr>
          <p:cNvPr id="2" name="Picture 1">
            <a:extLst>
              <a:ext uri="{FF2B5EF4-FFF2-40B4-BE49-F238E27FC236}">
                <a16:creationId xmlns:a16="http://schemas.microsoft.com/office/drawing/2014/main" id="{163F3C55-F0F4-4B7A-BA82-FFDDB2D48335}"/>
              </a:ext>
            </a:extLst>
          </p:cNvPr>
          <p:cNvPicPr>
            <a:picLocks noChangeAspect="1"/>
          </p:cNvPicPr>
          <p:nvPr/>
        </p:nvPicPr>
        <p:blipFill rotWithShape="1">
          <a:blip r:embed="rId4"/>
          <a:srcRect l="54950" t="9244" r="20243" b="3888"/>
          <a:stretch/>
        </p:blipFill>
        <p:spPr>
          <a:xfrm>
            <a:off x="3506874" y="261256"/>
            <a:ext cx="5054322" cy="6246540"/>
          </a:xfrm>
          <a:prstGeom prst="rect">
            <a:avLst/>
          </a:prstGeom>
        </p:spPr>
      </p:pic>
      <p:pic>
        <p:nvPicPr>
          <p:cNvPr id="5" name="Picture 4">
            <a:extLst>
              <a:ext uri="{FF2B5EF4-FFF2-40B4-BE49-F238E27FC236}">
                <a16:creationId xmlns:a16="http://schemas.microsoft.com/office/drawing/2014/main" id="{7350AB90-3CE5-4D40-A7BF-88B381DC4888}"/>
              </a:ext>
            </a:extLst>
          </p:cNvPr>
          <p:cNvPicPr>
            <a:picLocks noChangeAspect="1"/>
          </p:cNvPicPr>
          <p:nvPr/>
        </p:nvPicPr>
        <p:blipFill rotWithShape="1">
          <a:blip r:embed="rId5"/>
          <a:srcRect l="50522" t="12578" r="18819" b="26614"/>
          <a:stretch/>
        </p:blipFill>
        <p:spPr>
          <a:xfrm>
            <a:off x="3506873" y="723482"/>
            <a:ext cx="8263307" cy="5784314"/>
          </a:xfrm>
          <a:prstGeom prst="rect">
            <a:avLst/>
          </a:prstGeom>
        </p:spPr>
      </p:pic>
    </p:spTree>
    <p:extLst>
      <p:ext uri="{BB962C8B-B14F-4D97-AF65-F5344CB8AC3E}">
        <p14:creationId xmlns:p14="http://schemas.microsoft.com/office/powerpoint/2010/main" val="15516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5" name="Rectangle 4"/>
          <p:cNvSpPr/>
          <p:nvPr/>
        </p:nvSpPr>
        <p:spPr>
          <a:xfrm>
            <a:off x="1094025" y="1905346"/>
            <a:ext cx="5318016" cy="53091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2015-16 Results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Survey Sent:  </a:t>
            </a:r>
            <a:r>
              <a:rPr kumimoji="0" lang="en-US" sz="3200" b="1" i="0" u="sng" strike="noStrike" kern="1200" cap="none" spc="0" normalizeH="0" baseline="0" noProof="0" dirty="0">
                <a:ln>
                  <a:noFill/>
                </a:ln>
                <a:solidFill>
                  <a:prstClr val="white"/>
                </a:solidFill>
                <a:effectLst/>
                <a:uLnTx/>
                <a:uFillTx/>
                <a:latin typeface="Garamond" panose="02020404030301010803" pitchFamily="18" charset="0"/>
                <a:ea typeface="+mn-ea"/>
                <a:cs typeface="+mn-cs"/>
              </a:rPr>
              <a:t>643 Students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Received:  </a:t>
            </a:r>
            <a:r>
              <a:rPr kumimoji="0" lang="en-US" sz="3200" b="1" i="0" u="sng" strike="noStrike" kern="1200" cap="none" spc="0" normalizeH="0" baseline="0" noProof="0" dirty="0">
                <a:ln>
                  <a:noFill/>
                </a:ln>
                <a:solidFill>
                  <a:prstClr val="white"/>
                </a:solidFill>
                <a:effectLst/>
                <a:uLnTx/>
                <a:uFillTx/>
                <a:latin typeface="Garamond" panose="02020404030301010803" pitchFamily="18" charset="0"/>
                <a:ea typeface="+mn-ea"/>
                <a:cs typeface="+mn-cs"/>
              </a:rPr>
              <a:t>235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DD24E"/>
                </a:solidFill>
                <a:effectLst/>
                <a:uLnTx/>
                <a:uFillTx/>
                <a:latin typeface="Arial" panose="020B0604020202020204" pitchFamily="34" charset="0"/>
                <a:ea typeface="+mn-ea"/>
                <a:cs typeface="Arial" panose="020B0604020202020204" pitchFamily="34" charset="0"/>
              </a:rPr>
              <a:t>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16" name="Text Placeholder 8"/>
          <p:cNvSpPr>
            <a:spLocks noGrp="1"/>
          </p:cNvSpPr>
          <p:nvPr>
            <p:ph type="body" sz="quarter" idx="3"/>
          </p:nvPr>
        </p:nvSpPr>
        <p:spPr>
          <a:xfrm>
            <a:off x="2700471" y="394488"/>
            <a:ext cx="8335849" cy="999745"/>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STUDENT EXIT SURVEY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53" y="761215"/>
            <a:ext cx="2852928" cy="588264"/>
          </a:xfrm>
          <a:prstGeom prst="rect">
            <a:avLst/>
          </a:prstGeom>
        </p:spPr>
      </p:pic>
      <p:sp>
        <p:nvSpPr>
          <p:cNvPr id="6" name="Rectangle 5"/>
          <p:cNvSpPr/>
          <p:nvPr/>
        </p:nvSpPr>
        <p:spPr>
          <a:xfrm>
            <a:off x="6412041" y="1905346"/>
            <a:ext cx="5318016" cy="53091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2016-17 Results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Survey Sent:  </a:t>
            </a:r>
            <a:r>
              <a:rPr kumimoji="0" lang="en-US" sz="3200" b="1" i="0" u="sng" strike="noStrike" kern="1200" cap="none" spc="0" normalizeH="0" baseline="0" noProof="0" dirty="0">
                <a:ln>
                  <a:noFill/>
                </a:ln>
                <a:solidFill>
                  <a:prstClr val="white"/>
                </a:solidFill>
                <a:effectLst/>
                <a:uLnTx/>
                <a:uFillTx/>
                <a:latin typeface="Garamond" panose="02020404030301010803" pitchFamily="18" charset="0"/>
                <a:ea typeface="+mn-ea"/>
                <a:cs typeface="+mn-cs"/>
              </a:rPr>
              <a:t>815 Students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Received:  </a:t>
            </a:r>
            <a:r>
              <a:rPr kumimoji="0" lang="en-US" sz="3200" b="1" i="0" u="sng" strike="noStrike" kern="1200" cap="none" spc="0" normalizeH="0" baseline="0" noProof="0" dirty="0">
                <a:ln>
                  <a:noFill/>
                </a:ln>
                <a:solidFill>
                  <a:prstClr val="white"/>
                </a:solidFill>
                <a:effectLst/>
                <a:uLnTx/>
                <a:uFillTx/>
                <a:latin typeface="Garamond" panose="02020404030301010803" pitchFamily="18" charset="0"/>
                <a:ea typeface="+mn-ea"/>
                <a:cs typeface="+mn-cs"/>
              </a:rPr>
              <a:t>551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DD24E"/>
                </a:solidFill>
                <a:effectLst/>
                <a:uLnTx/>
                <a:uFillTx/>
                <a:latin typeface="Arial" panose="020B0604020202020204" pitchFamily="34" charset="0"/>
                <a:ea typeface="+mn-ea"/>
                <a:cs typeface="Arial" panose="020B0604020202020204" pitchFamily="34" charset="0"/>
              </a:rPr>
              <a:t>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0896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r="-95000"/>
          </a:stretch>
        </a:blipFill>
        <a:effectLst/>
      </p:bgPr>
    </p:bg>
    <p:spTree>
      <p:nvGrpSpPr>
        <p:cNvPr id="1" name=""/>
        <p:cNvGrpSpPr/>
        <p:nvPr/>
      </p:nvGrpSpPr>
      <p:grpSpPr>
        <a:xfrm>
          <a:off x="0" y="0"/>
          <a:ext cx="0" cy="0"/>
          <a:chOff x="0" y="0"/>
          <a:chExt cx="0" cy="0"/>
        </a:xfrm>
      </p:grpSpPr>
      <p:sp>
        <p:nvSpPr>
          <p:cNvPr id="16" name="Text Placeholder 8"/>
          <p:cNvSpPr>
            <a:spLocks noGrp="1"/>
          </p:cNvSpPr>
          <p:nvPr>
            <p:ph type="body" sz="quarter" idx="3"/>
          </p:nvPr>
        </p:nvSpPr>
        <p:spPr>
          <a:xfrm>
            <a:off x="2700471" y="394488"/>
            <a:ext cx="8335849" cy="999745"/>
          </a:xfrm>
        </p:spPr>
        <p:txBody>
          <a:bodyPr>
            <a:noAutofit/>
          </a:bodyPr>
          <a:lstStyle/>
          <a:p>
            <a:pPr algn="ctr">
              <a:spcBef>
                <a:spcPct val="0"/>
              </a:spcBef>
            </a:pPr>
            <a:r>
              <a:rPr lang="en-US" sz="4000" b="0" dirty="0">
                <a:solidFill>
                  <a:srgbClr val="FDD24E"/>
                </a:solidFill>
                <a:latin typeface="Garamond" panose="02020404030301010803" pitchFamily="18" charset="0"/>
                <a:ea typeface="+mj-ea"/>
                <a:cs typeface="+mj-cs"/>
              </a:rPr>
              <a:t>STUDENT EXIT SURVEY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53" y="761215"/>
            <a:ext cx="2852928" cy="588264"/>
          </a:xfrm>
          <a:prstGeom prst="rect">
            <a:avLst/>
          </a:prstGeom>
        </p:spPr>
      </p:pic>
      <p:sp>
        <p:nvSpPr>
          <p:cNvPr id="6" name="Rectangle 5"/>
          <p:cNvSpPr/>
          <p:nvPr/>
        </p:nvSpPr>
        <p:spPr>
          <a:xfrm>
            <a:off x="654069" y="1888870"/>
            <a:ext cx="11198947" cy="82638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2017-18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Garamond" panose="02020404030301010803" pitchFamily="18" charset="0"/>
              </a:rPr>
              <a:t> - </a:t>
            </a:r>
            <a:r>
              <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Receive email from Office of Academic Excellence to confirm 	Programmatic Questions (response due by Nov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Garamond" panose="02020404030301010803" pitchFamily="18" charset="0"/>
              </a:rPr>
              <a:t> - Program Questions will move up in survey (immediately following 		the first two questions on ESLOs).</a:t>
            </a: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Garamond" panose="02020404030301010803" pitchFamily="18" charset="0"/>
              </a:rPr>
              <a:t> - </a:t>
            </a:r>
            <a:r>
              <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Week 6 of every term (Fall, Winter, Spring, Summer) Office of 	Academic Excellence will distribute Student Exit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DD24E"/>
                </a:solidFill>
                <a:effectLst/>
                <a:uLnTx/>
                <a:uFillTx/>
                <a:latin typeface="Garamond" panose="02020404030301010803" pitchFamily="18" charset="0"/>
                <a:ea typeface="+mn-ea"/>
                <a:cs typeface="+mn-cs"/>
              </a:rPr>
              <a:t>FAST Report pulls students that have submitted a Petition to 	Graduate with the Registrar’s Office for selected 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srgbClr val="FDD24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8226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12700</TotalTime>
  <Words>1807</Words>
  <Application>Microsoft Office PowerPoint</Application>
  <PresentationFormat>Widescreen</PresentationFormat>
  <Paragraphs>294</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Garamond</vt:lpstr>
      <vt:lpstr>1_Office Theme</vt:lpstr>
      <vt:lpstr>3_Office Theme</vt:lpstr>
      <vt:lpstr>Assessment Coordinators Meeting September 19, 2017     Seth Anthony,  Interim Director, Office of Academic Excellence  Janette Isaacson,  Chair, Executive Committee of the Assessment Commission  Nellie Stewart,  Executive Assistant, Office of Academic Excellence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Anthony</dc:creator>
  <cp:lastModifiedBy>Seth Anthony</cp:lastModifiedBy>
  <cp:revision>118</cp:revision>
  <dcterms:created xsi:type="dcterms:W3CDTF">2017-04-20T20:33:41Z</dcterms:created>
  <dcterms:modified xsi:type="dcterms:W3CDTF">2017-09-17T21:55:05Z</dcterms:modified>
</cp:coreProperties>
</file>